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006400"/>
    <a:srgbClr val="01813B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7280-163D-B3F3-5DCD-72E2C1A74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CA273-5814-DCA2-5502-F049AB871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ABE7-3A49-E882-4323-A3430C32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28CD4-A604-BE80-B7CC-52C45910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9D8C-772D-543B-8A83-CAC446EC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6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FC5A-32A8-C881-61D5-9F5333DF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C0EE8-37C7-714C-5FD3-F68F161AB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5291E-5068-64EA-07F9-8DF325C2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D6D71-6574-D712-E6EC-89888831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610F-F0BE-16AA-E379-42DEEE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51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D3508-8126-B1EA-C272-0789D6BE3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AA5D0-6B6E-97CE-6613-15A745C72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2CAC8-4437-D656-5FD7-4EFE5920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130A-AA30-38B1-005A-0BF1C731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B5B34-3A09-D399-650B-443BA2F4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62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8110-B605-3D41-185C-F6BEE25C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11AE-3CC9-299C-1223-323A885FF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6E7C-58D7-4F0D-857E-254FAC08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839E-3D46-6716-D2FA-97783316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1CFB-181C-095C-1DC5-B9764508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1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C8FD-39A3-8A96-0BD5-7A13DE3C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87CC0-DD84-3B31-5F8E-F1E00C20E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862-EA2C-E8FA-BD89-ED4C88AA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2014A-49C7-5593-95B8-5ECB0910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7B12-7FB7-18F5-86EA-AE93B849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78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D8AE-3004-9940-7D9B-5148FB0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DD3F-EBAD-CF1D-8688-4F323E4D6E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8643D-71E5-5A48-F2C3-2B2CEB4EA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F6877-48DB-91E1-8922-80C1298A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93420-3BD5-32D4-911B-B04A997D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2CFD2-972E-2777-A90C-6B343458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52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0688-D3B4-0BE0-4AF4-0C837155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3B1D8-D6EB-810B-A5D8-B8768894C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9FCD1-F9EA-71D4-75D2-B45072ACF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77654-FEFC-398C-054F-5305E83FC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ECACF-E2B6-089A-4E44-8E3D7D877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90B7B-5F9E-DF19-DDE9-4F414691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E8DD8-9E8B-DDE8-13EC-9F27F10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65A01-422B-0263-A0CE-7ECDBD04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2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9E0D-C9F2-5260-FBF5-D1ED3A2A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B50EC-F9CA-4FF8-1F10-839EA06B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4541-294B-8361-A382-DDE80EFB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5E39E-85C7-7FF8-9FA2-D55775E1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D0F0A-1AAC-DB91-FE40-0CF79E0F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B15C1-EEA9-309F-5378-4C6BB98A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52D9A-55F6-4694-6B10-E9B661B2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9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1496-C4F0-72A9-91DD-666ED0E1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3880-FD26-FECF-2409-F0C062AE5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2BC10-0C39-F0D9-4E9C-D89034878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90EED-AB97-7A01-E483-2C2D6AF0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1B918-52E4-187C-76E1-3BAC5F58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33410-5A66-B116-6CD4-854B2CD1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E31C-8503-3723-0BE5-E6D6196DD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58521-0BD8-254F-9A7A-929B86595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A535F-FD09-5EDE-3F96-5785B0506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BE0ED-62B6-9F73-AF41-3D5E4EE9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33BD8-51AA-7FE7-E099-8671102F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B621E-BDC4-6471-F5AC-D712825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5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88FD8-D66B-3A04-B45A-3805CA15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36C94-B0F4-9184-48C4-3A85D9E4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33940-C9EF-9A8D-6406-2E9DC11DC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F388D-2CC2-4262-9F88-0952A7E86F50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209C-3B8D-F5A5-B6E0-7739C1BAB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F4764-159A-D980-12BD-61BC29A3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24E8F-CD84-47DA-A52E-E3DDA8F81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3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classroom-tech/" TargetMode="External"/><Relationship Id="rId2" Type="http://schemas.openxmlformats.org/officeDocument/2006/relationships/hyperlink" Target="https://classroomtech.i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kxiit/blinkit-sales-dataset/da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21D13-A12D-EA28-904E-29F91712CC30}"/>
              </a:ext>
            </a:extLst>
          </p:cNvPr>
          <p:cNvSpPr/>
          <p:nvPr/>
        </p:nvSpPr>
        <p:spPr>
          <a:xfrm>
            <a:off x="0" y="1923068"/>
            <a:ext cx="6259398" cy="1932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407EB-4621-E376-B4ED-45A5DF2E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"/>
          <a:stretch>
            <a:fillRect/>
          </a:stretch>
        </p:blipFill>
        <p:spPr>
          <a:xfrm>
            <a:off x="127262" y="0"/>
            <a:ext cx="12064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8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EB1B-B39A-58EF-40FC-FD111338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7B682C-4D9E-7110-ABBC-BB4E77E98984}"/>
              </a:ext>
            </a:extLst>
          </p:cNvPr>
          <p:cNvSpPr txBox="1"/>
          <p:nvPr/>
        </p:nvSpPr>
        <p:spPr>
          <a:xfrm rot="10800000">
            <a:off x="914400" y="1946787"/>
            <a:ext cx="5181600" cy="340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10F4EA-E12D-8208-310B-FC4EEDBC4F3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71624" y="1326893"/>
            <a:ext cx="8318371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Acquisition: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Obtained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Blinkit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Sales Data from Kaggle.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Cleaning &amp; Transformation: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Missing Values Handling: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Identified and addressed missing data points, employing appropriate strategies (e.g., imputation) to maintain data quality.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Outlier Removal: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Analyzed data for outliers that could skew results and applied techniques to mitigate their impact, ensuring robust analysis.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3️⃣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Visualization Creation: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Key Performance Indicators (KPIs):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Designed prominent cards to display critical business metrics like Total Revenue, Customer Lifetime Value, and Average Order Value for immediate insights.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Distribution Analysis: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Utilized pie charts and bar charts to illustrate the distribution of customer segments and the concentration of orders across different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pincodes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F5DE0-7F99-CC38-04D1-B052A13F91B3}"/>
              </a:ext>
            </a:extLst>
          </p:cNvPr>
          <p:cNvSpPr txBox="1"/>
          <p:nvPr/>
        </p:nvSpPr>
        <p:spPr>
          <a:xfrm>
            <a:off x="2371624" y="370613"/>
            <a:ext cx="6132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📋Methodology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4ECB3-00A3-97E8-2C3B-97E77967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3CA83C-A9D6-FD7A-4A4B-158F1F9802AD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38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FA80B-81B0-9A62-F90E-AC652AA1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F78B7-0CD7-F976-9AA4-AFBEC614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16" r="1237"/>
          <a:stretch>
            <a:fillRect/>
          </a:stretch>
        </p:blipFill>
        <p:spPr>
          <a:xfrm>
            <a:off x="2337706" y="2205872"/>
            <a:ext cx="4779531" cy="3727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268DD-29B3-3194-31B7-FFF1B9B2B19F}"/>
              </a:ext>
            </a:extLst>
          </p:cNvPr>
          <p:cNvSpPr txBox="1"/>
          <p:nvPr/>
        </p:nvSpPr>
        <p:spPr>
          <a:xfrm>
            <a:off x="7616857" y="1725105"/>
            <a:ext cx="382728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chart helps identify which customers are the most frequent purchasers.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answers questions about the distribution of orders across your customer base.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"Euro+ Shopping Channel" and "Mini Gifts Distributors Ltd." are significantly high-volume customers, placing the most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There's a clear long-tail distribution, with a few customers placing many orders and a larger number of customers placing fewer orders.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09E4-8BD5-98FA-2934-62E0609E53D8}"/>
              </a:ext>
            </a:extLst>
          </p:cNvPr>
          <p:cNvSpPr txBox="1"/>
          <p:nvPr/>
        </p:nvSpPr>
        <p:spPr>
          <a:xfrm>
            <a:off x="2337706" y="904973"/>
            <a:ext cx="5118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🔢1. Number of Orders Placed Per Customer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21DEA-C558-10A5-D3D0-2725BAFA7994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08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D5CA-07EA-3B92-B208-7CD40DA5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A49A0-5CA9-38C4-F372-1F10ACDA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03A95B-9F9D-C831-A5CF-954759F46C69}"/>
              </a:ext>
            </a:extLst>
          </p:cNvPr>
          <p:cNvSpPr txBox="1"/>
          <p:nvPr/>
        </p:nvSpPr>
        <p:spPr>
          <a:xfrm>
            <a:off x="7522589" y="1875934"/>
            <a:ext cx="38272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Information: 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request cannot be fulfilled with the provided data.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Reason: 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"Table 1" is mapped to customers.csv. However, the customers.csv file (or any other provided file) does not contain a column or data related to "feedback categories."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To create this chart, a dataset with defined feedback categories would be required.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A11E7-1B3E-833F-A7F8-7F9F2FB83D5D}"/>
              </a:ext>
            </a:extLst>
          </p:cNvPr>
          <p:cNvSpPr txBox="1"/>
          <p:nvPr/>
        </p:nvSpPr>
        <p:spPr>
          <a:xfrm>
            <a:off x="2258593" y="377747"/>
            <a:ext cx="5118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🗣️ 2. T</a:t>
            </a:r>
            <a:r>
              <a:rPr lang="en-US" sz="2800" b="1" dirty="0"/>
              <a:t>he distribution of feedback categories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AEEAA-D41D-6C18-2E70-8BDE7B393A9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E57EC-9C66-71A0-DDE9-165E93C2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720" y="1331854"/>
            <a:ext cx="428684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0117-5AAA-93E8-B4D6-19B23C81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3D2CE-7987-1545-F901-2D0EAF65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28439-E94B-6218-9C3D-8ED9729DA278}"/>
              </a:ext>
            </a:extLst>
          </p:cNvPr>
          <p:cNvSpPr txBox="1"/>
          <p:nvPr/>
        </p:nvSpPr>
        <p:spPr>
          <a:xfrm>
            <a:off x="7687868" y="1259175"/>
            <a:ext cx="3827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If you have an explicit 'status' column (like in orders.csv where 'Shipped' might indicate on-time delivery): You can drag the status column to the Filters pane and select "On-Time" or "Delayed" values if they exist.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If you need to calculate status: You can create a new calculated column in Power BI Desktop (in orders.csv) using a DAX formula like:                        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Delivery Status = IF('Orders'[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shippedDate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] &lt;= 'Orders'[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requiredDate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], "On-Time", "Delayed")                                       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Then, use this Delivery Status column in the Filters pane to filter your orders.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BAA5A-1184-2E21-F61E-04095BBEC30E}"/>
              </a:ext>
            </a:extLst>
          </p:cNvPr>
          <p:cNvSpPr txBox="1"/>
          <p:nvPr/>
        </p:nvSpPr>
        <p:spPr>
          <a:xfrm>
            <a:off x="2109964" y="96981"/>
            <a:ext cx="5118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🔢3. Filter orders based on delivery status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565E7-FEF3-24E0-E760-FB49C0671517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FD6AA-2ED3-2F55-790E-7096C55E3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26" y="1259175"/>
            <a:ext cx="5487166" cy="200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8F539-7C99-9457-19CB-13AAF9C6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12" b="25068"/>
          <a:stretch>
            <a:fillRect/>
          </a:stretch>
        </p:blipFill>
        <p:spPr>
          <a:xfrm>
            <a:off x="2109964" y="3259704"/>
            <a:ext cx="5487166" cy="29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1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40779-3F67-287B-4775-4E5754BF5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6E82F-4663-5AAE-EA54-3B01FE2C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47CCD-1D7F-21AE-9AB9-5DA85A8FC468}"/>
              </a:ext>
            </a:extLst>
          </p:cNvPr>
          <p:cNvSpPr txBox="1"/>
          <p:nvPr/>
        </p:nvSpPr>
        <p:spPr>
          <a:xfrm>
            <a:off x="7811026" y="893296"/>
            <a:ext cx="397323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₹4.97M Total Revenue indicates the gross income from all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₹11.01M Customer Lifetime Value implies long-term customer engagement and repeat purchases.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₹2202 Average Order Value (AOV) reflects moderate spending per transaction.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₹32.19M Campaign Revenue highlights strong performance from marketing campaigns—more than 6x the total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large gap between campaign revenue and total revenue suggests indirect revenue attribution or extended impact from campaigns.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These metrics collectively reflect strong marketing effectiveness and repeat purchase behavior.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F220C-B664-551C-74C0-445506190E0D}"/>
              </a:ext>
            </a:extLst>
          </p:cNvPr>
          <p:cNvSpPr txBox="1"/>
          <p:nvPr/>
        </p:nvSpPr>
        <p:spPr>
          <a:xfrm>
            <a:off x="2251440" y="735955"/>
            <a:ext cx="5559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💰4. Total Revenue , Total Customer Lifetime Value,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Average Order Value, Total Campaign Revenue</a:t>
            </a:r>
            <a:endParaRPr lang="en-I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6CB2F-B575-DB6A-AAF4-09606C65D6A2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72EB4-51D6-DAFA-98D5-232153AE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40" y="2453325"/>
            <a:ext cx="5468848" cy="25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54CC-34D8-AEB9-953C-8E6F36E1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91BAF-8264-24A6-6E41-C2330583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13BEF-1F0B-FF73-E203-72DECCB1B469}"/>
              </a:ext>
            </a:extLst>
          </p:cNvPr>
          <p:cNvSpPr txBox="1"/>
          <p:nvPr/>
        </p:nvSpPr>
        <p:spPr>
          <a:xfrm>
            <a:off x="7811026" y="893296"/>
            <a:ext cx="397323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Orders increased steadily from January (270) to a peak in May (539).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June to October maintained high order volumes (~480–536), indicating consistent seasonal or promotional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 notable drop in November and December may signal off-season or reduced campaign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February is the weakest month (252), possibly due to shorter duration or post-holiday lull.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Overall, the middle of the year dominates sales volume, ideal for timing promotions or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graph indicates clear seasonality that can be leveraged in future planning.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26563-7701-E5C1-B053-D0BF971145E4}"/>
              </a:ext>
            </a:extLst>
          </p:cNvPr>
          <p:cNvSpPr txBox="1"/>
          <p:nvPr/>
        </p:nvSpPr>
        <p:spPr>
          <a:xfrm>
            <a:off x="2251440" y="735955"/>
            <a:ext cx="511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💰5. </a:t>
            </a:r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Total Orders by Month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6D5DFC-708D-FA09-B2DE-D54560086109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71FCF-636B-102E-B0E6-E9257E89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40" y="2099279"/>
            <a:ext cx="496321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0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9A86C-166C-4032-5DC6-AE276373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8CC51-E801-0988-AB71-C6EDE423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C2665-1C9A-F771-7580-D3F54A3168D3}"/>
              </a:ext>
            </a:extLst>
          </p:cNvPr>
          <p:cNvSpPr txBox="1"/>
          <p:nvPr/>
        </p:nvSpPr>
        <p:spPr>
          <a:xfrm>
            <a:off x="7405673" y="1458905"/>
            <a:ext cx="39732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Pincode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843445 leads with 9 orders, followed by others mostly having 7–8.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top 15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pincodes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collectively contribute only a small fraction of the 5000 total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Indicates a high geographic dispersion of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Suggests there’s no overreliance on any single region—a good sign for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Tailored promotions or logistics planning could target top-performing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pincodes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for more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Geographic heatmaps may help visualize regional demand concentration further.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0EA35-9F2A-2A16-A57E-F152B9A8E29F}"/>
              </a:ext>
            </a:extLst>
          </p:cNvPr>
          <p:cNvSpPr txBox="1"/>
          <p:nvPr/>
        </p:nvSpPr>
        <p:spPr>
          <a:xfrm>
            <a:off x="2696066" y="491782"/>
            <a:ext cx="4072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📍6. </a:t>
            </a:r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Orders Per</a:t>
            </a:r>
          </a:p>
          <a:p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Pincode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EBFE6F-D0BD-9E34-B53C-7FA8F0FE32B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0096F-F773-BD92-105C-D4122431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7" t="-114"/>
          <a:stretch>
            <a:fillRect/>
          </a:stretch>
        </p:blipFill>
        <p:spPr>
          <a:xfrm>
            <a:off x="3481967" y="1616696"/>
            <a:ext cx="2460964" cy="47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BBCC-0773-BD16-0413-D8AC8DE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AA9C4-B2AF-1C2E-658F-EE6B13B0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7823E-77DC-E494-07EE-9A951C3E4A9F}"/>
              </a:ext>
            </a:extLst>
          </p:cNvPr>
          <p:cNvSpPr txBox="1"/>
          <p:nvPr/>
        </p:nvSpPr>
        <p:spPr>
          <a:xfrm>
            <a:off x="7791508" y="1551238"/>
            <a:ext cx="3973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Customer 77869660 is the top with 9 orders; multiple others follow closely with 7–8.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Shows a cluster of high-value, repeat customers, indicating strong loyalty.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Top customers account for a small but valuable portion of total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Opportunity to build VIP or loyalty programs for these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Behavior analysis of these repeat customers could inform strategies to convert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Indicates that while customer base may be wide, a small core drives repeat sales.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E5B4C-A7C7-3299-03A2-6A0E9A74D111}"/>
              </a:ext>
            </a:extLst>
          </p:cNvPr>
          <p:cNvSpPr txBox="1"/>
          <p:nvPr/>
        </p:nvSpPr>
        <p:spPr>
          <a:xfrm>
            <a:off x="2413876" y="637818"/>
            <a:ext cx="423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🔢7. </a:t>
            </a:r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Orders Per Customer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BBDF8C-711A-B05B-A85A-9ED337FA6A3D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CB8BD-E409-48B8-382F-C8C68254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6" y="2217390"/>
            <a:ext cx="499179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4146C-A410-E39C-C40F-B1226261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001D6-F4A8-6452-17E5-7E5ACD5B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110F5-EE60-19FA-7EDB-53AB6FCCBA92}"/>
              </a:ext>
            </a:extLst>
          </p:cNvPr>
          <p:cNvSpPr txBox="1"/>
          <p:nvPr/>
        </p:nvSpPr>
        <p:spPr>
          <a:xfrm>
            <a:off x="7756369" y="1494677"/>
            <a:ext cx="39732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Total Delivery Time Difference: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311 hours – Indicates delays or early deliveries; may need further drill-down by product or region.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ROAS (Return on Ad Spend):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197.27% – Marketing is returning nearly double the investment; a strong efficiency signal.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Total Orders: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5000 – Reflects a consistent order base, aligning with previous dashboard data.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9222D-8646-5996-AC49-9E237730D027}"/>
              </a:ext>
            </a:extLst>
          </p:cNvPr>
          <p:cNvSpPr txBox="1"/>
          <p:nvPr/>
        </p:nvSpPr>
        <p:spPr>
          <a:xfrm>
            <a:off x="2149311" y="637818"/>
            <a:ext cx="5476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8. Total Delivery Time Difference, ROAS_FI, Total Orders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03717-E901-66E7-5BC4-A04F9E7F04F1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D2435-269F-723A-9B78-B6D56DBA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-2263" b="48514"/>
          <a:stretch>
            <a:fillRect/>
          </a:stretch>
        </p:blipFill>
        <p:spPr>
          <a:xfrm>
            <a:off x="2019226" y="2204776"/>
            <a:ext cx="5772282" cy="150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F67CD-C335-7723-D3D3-440611DE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41422"/>
          <a:stretch>
            <a:fillRect/>
          </a:stretch>
        </p:blipFill>
        <p:spPr>
          <a:xfrm>
            <a:off x="2918751" y="3813395"/>
            <a:ext cx="3973231" cy="14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DE82-9BFE-22C5-B003-771B0150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05CFD-0C0D-A036-4B74-F767EE1A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4E8D3-A077-9F9E-B3D3-BE509FFA8104}"/>
              </a:ext>
            </a:extLst>
          </p:cNvPr>
          <p:cNvSpPr txBox="1"/>
          <p:nvPr/>
        </p:nvSpPr>
        <p:spPr>
          <a:xfrm>
            <a:off x="7417004" y="1447543"/>
            <a:ext cx="39732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Lemonade, Spinach, Milk top the list of frequently ordered products by count (21–28).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Instant Noodles to Mango Drink show steadily increasing order counts up to 68+.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Insights suggest a mix of everyday staples and quick-consumption goods drive frequent purchases.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E91F8-0471-DC68-1CFF-758DC298BB46}"/>
              </a:ext>
            </a:extLst>
          </p:cNvPr>
          <p:cNvSpPr txBox="1"/>
          <p:nvPr/>
        </p:nvSpPr>
        <p:spPr>
          <a:xfrm>
            <a:off x="2019226" y="347034"/>
            <a:ext cx="6843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🔢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9. Most Frequently Ordered Products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789515-AB80-BF51-F3ED-4603C9CA2AA9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ED579-FB4C-D209-185F-9E763031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95" y="891943"/>
            <a:ext cx="2615306" cy="56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6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A146-A1FF-8891-30B4-1632E5EA6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5CE94-12B5-AFC3-583C-85FB9662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964CFB-5763-BC5E-55EE-4617C0C6B606}"/>
              </a:ext>
            </a:extLst>
          </p:cNvPr>
          <p:cNvSpPr/>
          <p:nvPr/>
        </p:nvSpPr>
        <p:spPr>
          <a:xfrm>
            <a:off x="0" y="1923068"/>
            <a:ext cx="6259398" cy="19324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79752-C69D-BA11-1358-301F5035BD3F}"/>
              </a:ext>
            </a:extLst>
          </p:cNvPr>
          <p:cNvSpPr txBox="1"/>
          <p:nvPr/>
        </p:nvSpPr>
        <p:spPr>
          <a:xfrm>
            <a:off x="622169" y="2036190"/>
            <a:ext cx="6146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Blink</a:t>
            </a:r>
            <a:r>
              <a:rPr lang="en-IN" sz="6000" b="1" dirty="0">
                <a:solidFill>
                  <a:srgbClr val="006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n-IN" sz="6000" dirty="0">
                <a:latin typeface="Segoe UI" panose="020B0502040204020203" pitchFamily="34" charset="0"/>
                <a:cs typeface="Segoe UI" panose="020B0502040204020203" pitchFamily="34" charset="0"/>
              </a:rPr>
              <a:t> Sales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3282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B1B8-1F43-C78A-4FC7-1985E30B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F0FDA-6747-DE56-9F52-BE433FAC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3CEA8-0C54-567D-9B6B-5805E1DDB0FD}"/>
              </a:ext>
            </a:extLst>
          </p:cNvPr>
          <p:cNvSpPr txBox="1"/>
          <p:nvPr/>
        </p:nvSpPr>
        <p:spPr>
          <a:xfrm>
            <a:off x="7417004" y="1447543"/>
            <a:ext cx="397323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Pet Treats (473), Toilet Cleaner (430), Dish Soap (397) top the volume list, indicating bulk or repeat stocking items.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2️⃣Essential items (Vitamins, Baby Wipes, Detergent) also rank high, showing core household demand.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3️⃣High order quantities here don’t always align with frequency, implying some items are ordered less frequently but in larger quantities.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C478B-E427-2B23-B7FD-EDB6344BBB1B}"/>
              </a:ext>
            </a:extLst>
          </p:cNvPr>
          <p:cNvSpPr txBox="1"/>
          <p:nvPr/>
        </p:nvSpPr>
        <p:spPr>
          <a:xfrm>
            <a:off x="2019226" y="347034"/>
            <a:ext cx="684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📦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10. Order Quantity Per Product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1DBA5-CAED-7E6C-A289-479D5C4B14AB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2AE1-8FA5-48FB-11FC-CEC96F10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51" y="870254"/>
            <a:ext cx="3775376" cy="57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0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CEC1-FF0F-F5D3-0AD3-0A696785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87080-E141-3B77-3534-A0F87ADB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2C0BF-6957-5800-BA95-CA47A1D77F8B}"/>
              </a:ext>
            </a:extLst>
          </p:cNvPr>
          <p:cNvSpPr txBox="1"/>
          <p:nvPr/>
        </p:nvSpPr>
        <p:spPr>
          <a:xfrm>
            <a:off x="7473564" y="1166842"/>
            <a:ext cx="3973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Displays customer ID, name, and email – useful for direct engagement or support follow-up.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2️⃣Alternating row highlights suggest customers possibly filtered by delivery status (on time vs delayed).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3️⃣Enables quick identification of customers affected by delivery issues or frequently delayed orders.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4️⃣Can be paired with delivery metrics for personalized service recovery actions.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E1987-AB11-361C-CC20-71C35A5311F9}"/>
              </a:ext>
            </a:extLst>
          </p:cNvPr>
          <p:cNvSpPr txBox="1"/>
          <p:nvPr/>
        </p:nvSpPr>
        <p:spPr>
          <a:xfrm>
            <a:off x="2019226" y="347034"/>
            <a:ext cx="684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🧑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11. Customer Details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1ADA69-D55A-D2FB-E4C2-103E99C59B1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2458E-1483-5F93-D3DC-ED54AA97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96" y="870254"/>
            <a:ext cx="500132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C43C-0329-91AC-3860-4018E27B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7A934-3B57-BD8C-6435-AF119FAA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15B20-7C92-4580-AA0C-5FEB3A482807}"/>
              </a:ext>
            </a:extLst>
          </p:cNvPr>
          <p:cNvSpPr txBox="1"/>
          <p:nvPr/>
        </p:nvSpPr>
        <p:spPr>
          <a:xfrm>
            <a:off x="7473564" y="1166842"/>
            <a:ext cx="3973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Shows delivery time (minutes) against distance (km) for various order IDs (color-coded).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2️⃣Most deliveries cluster below 15 minutes, even for distances up to 5 km – indicates generally efficient delivery.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3️⃣However, some scattered points between 20–30 minutes highlight outliers or delayed cases.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4️⃣Densely packed lower region (0–2 km and &lt;10 mins) reflects strong performance in local deliveries.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B96E7-517D-673C-F71A-E3603A502D3E}"/>
              </a:ext>
            </a:extLst>
          </p:cNvPr>
          <p:cNvSpPr txBox="1"/>
          <p:nvPr/>
        </p:nvSpPr>
        <p:spPr>
          <a:xfrm>
            <a:off x="2019226" y="347034"/>
            <a:ext cx="839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12.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Delivery Time vs Distance (Scatter Plot)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322F99-3EEB-4DEB-6719-0D0B3C93BEF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C5387-B3BA-FC6F-B593-CCFC0DD5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68" y="870254"/>
            <a:ext cx="4898138" cy="56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3226-FDA2-BC99-20A5-BB8FAEFD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B830F-68F4-1C29-3946-236B8B56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5C51C-ECBE-3FAC-58DC-EEDD229D3C4E}"/>
              </a:ext>
            </a:extLst>
          </p:cNvPr>
          <p:cNvSpPr txBox="1"/>
          <p:nvPr/>
        </p:nvSpPr>
        <p:spPr>
          <a:xfrm>
            <a:off x="7742409" y="1217288"/>
            <a:ext cx="3973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Displays individual customer lifetime value and average order value, indicating long-term revenue potential.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2️⃣Highest CLTV is ₹12,764.73 (Charvi Tripathi), highlighting high-value repeat buyers.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3️⃣Total customer lifetime value across all customers is ₹1,10,09,308.50.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4️⃣This insight can guide targeted retention strategies for high-CLTV customers.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C1301-BCFC-0E50-8877-EA9D5A86F1E5}"/>
              </a:ext>
            </a:extLst>
          </p:cNvPr>
          <p:cNvSpPr txBox="1"/>
          <p:nvPr/>
        </p:nvSpPr>
        <p:spPr>
          <a:xfrm>
            <a:off x="2019226" y="347034"/>
            <a:ext cx="7445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📦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13. Customer Lifetime Value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87CB2C-AB59-1876-3A6F-103FFDC82F2E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6D290-E9CE-A0F0-2789-2DCEF331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046" y="1011020"/>
            <a:ext cx="5113862" cy="5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5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6969-3BA3-4CF3-034D-FB0C1107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96983-2E9E-F650-C8CF-753AC66F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4D11A-CA9A-EAE6-6043-ECE83B29CFE9}"/>
              </a:ext>
            </a:extLst>
          </p:cNvPr>
          <p:cNvSpPr txBox="1"/>
          <p:nvPr/>
        </p:nvSpPr>
        <p:spPr>
          <a:xfrm>
            <a:off x="7742409" y="1413063"/>
            <a:ext cx="39732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Shows a sharp drop from 29.49M impressions to 0.30M conversions, with a conversion rate of just 0.9%.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2️⃣Despite low conversions, revenue generated is ₹32.19M — implies high value per conversion.</a:t>
            </a: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3️⃣Indicates strong monetization but weak conversion rate, suggesting room to optimize ad targeting or landing pages.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4️⃣A/B testing or improved CTA could help increase click-to-conversion ratio.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45219-633F-7F5B-4A09-8D4F18CB6761}"/>
              </a:ext>
            </a:extLst>
          </p:cNvPr>
          <p:cNvSpPr txBox="1"/>
          <p:nvPr/>
        </p:nvSpPr>
        <p:spPr>
          <a:xfrm>
            <a:off x="2188908" y="527868"/>
            <a:ext cx="7445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🛒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14. Campaign Conversion Funnel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090003-A116-951D-EA47-2A5CE6B4B06D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9D2E-806E-DF9B-F8F3-E5E0AC6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156" y="1413063"/>
            <a:ext cx="5001323" cy="40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00B4-C20B-BADF-4435-7BB20BF5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0E27-5D99-A40B-B833-454758B5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12299-8641-787E-7840-EF119F77EF26}"/>
              </a:ext>
            </a:extLst>
          </p:cNvPr>
          <p:cNvSpPr txBox="1"/>
          <p:nvPr/>
        </p:nvSpPr>
        <p:spPr>
          <a:xfrm>
            <a:off x="7874002" y="1316006"/>
            <a:ext cx="397323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Pet Treats (473 units) and Toilet Cleaner (430) are the top-selling products by volume.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2️⃣Household and health-related items dominate the list, suggesting strong demand for essential care items.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3️⃣Aligning inventory planning with these high-demand items can improve stock efficiency and revenue.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4️⃣Sales skew toward everyday-use items, which are often repeat purchases.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C81B8-2C2D-CED0-C286-59A23BC3E01B}"/>
              </a:ext>
            </a:extLst>
          </p:cNvPr>
          <p:cNvSpPr txBox="1"/>
          <p:nvPr/>
        </p:nvSpPr>
        <p:spPr>
          <a:xfrm>
            <a:off x="2283739" y="838953"/>
            <a:ext cx="545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💰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15.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Top 5 Best-Selling Products (by Quantity)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BA6683-D5F6-12D5-1B49-A8C79199F92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37430-E5CA-A6A1-8EE2-08888003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46" y="2523685"/>
            <a:ext cx="5457343" cy="24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0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82EB-E159-4361-9FA1-087AF951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9EE53-50EB-8B48-D87D-8229A0B1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1C49A-68C6-FADC-36D9-56DF7B3FF1AC}"/>
              </a:ext>
            </a:extLst>
          </p:cNvPr>
          <p:cNvSpPr txBox="1"/>
          <p:nvPr/>
        </p:nvSpPr>
        <p:spPr>
          <a:xfrm>
            <a:off x="7874002" y="1316006"/>
            <a:ext cx="3973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Dairy &amp; Breakfast (566 units), Household Care (509), and Fruits &amp; Vegetables (492) are the top categories.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2️⃣Personal Care and Grocery also perform well, indicating a well-balanced category distribution.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3️⃣Baby Care and Frozen Food show relatively lower order counts — potential for promotional focus.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4️⃣This breakdown supports category-level marketing strategies and inventory control.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BF6B6-20CD-E66C-B876-96D163722216}"/>
              </a:ext>
            </a:extLst>
          </p:cNvPr>
          <p:cNvSpPr txBox="1"/>
          <p:nvPr/>
        </p:nvSpPr>
        <p:spPr>
          <a:xfrm>
            <a:off x="2283739" y="838953"/>
            <a:ext cx="545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🔢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16.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Order Quantity by Product Category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FEC9B-F144-CF6A-0678-DDE3F9EC789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6D53-AB4B-61C6-D909-94322E17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0" t="3405"/>
          <a:stretch>
            <a:fillRect/>
          </a:stretch>
        </p:blipFill>
        <p:spPr>
          <a:xfrm>
            <a:off x="2384981" y="2083323"/>
            <a:ext cx="4985818" cy="33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D7D5-FCE1-CC1F-A220-0690E077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1DCFE-6B7C-478C-D11D-6BDFFCD2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BE363-4906-AB02-7C2C-75E86FF2A72F}"/>
              </a:ext>
            </a:extLst>
          </p:cNvPr>
          <p:cNvSpPr txBox="1"/>
          <p:nvPr/>
        </p:nvSpPr>
        <p:spPr>
          <a:xfrm>
            <a:off x="8402413" y="1223965"/>
            <a:ext cx="346593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Total Spend: ₹1.63 Cr | Revenue: ₹3.22 Cr — a strong 1.97x return.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2️⃣The campaigns are performing efficiently, nearly doubling the investment.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3️⃣This suggests well-optimized targeting and product-market fit.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4️⃣Continued investment in top-performing campaigns could further boost ROI.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4A6F2-5576-5B8E-0215-C55E30BEBEAB}"/>
              </a:ext>
            </a:extLst>
          </p:cNvPr>
          <p:cNvSpPr txBox="1"/>
          <p:nvPr/>
        </p:nvSpPr>
        <p:spPr>
          <a:xfrm>
            <a:off x="2240681" y="408767"/>
            <a:ext cx="545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📊</a:t>
            </a:r>
            <a:r>
              <a:rPr lang="en-IN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17.  All Campaigns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918D66-83DA-3F65-A92E-4D861C89343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C90D6-539F-E02F-5FC8-978CA2DC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81" y="1223965"/>
            <a:ext cx="594027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1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0E442-6A9E-C558-168C-2F32280D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A0520-CBB5-EF0C-8A9B-60B6C054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7DE11-1B6F-CF7A-1F66-6AD345DC3EF0}"/>
              </a:ext>
            </a:extLst>
          </p:cNvPr>
          <p:cNvSpPr txBox="1"/>
          <p:nvPr/>
        </p:nvSpPr>
        <p:spPr>
          <a:xfrm>
            <a:off x="8402413" y="1223965"/>
            <a:ext cx="346593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Orders peaked in May, then gradually declined through December.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2️⃣The trend indicates strong mid-year demand, possibly due to seasonal promotions or holidays.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3️⃣The drop in later months may signal reduced marketing push or changing consumer behavior.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4️⃣Planning future campaigns around peak months could maximize order volume.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3BA2A-B281-28D7-A9C6-EF775D6F71F0}"/>
              </a:ext>
            </a:extLst>
          </p:cNvPr>
          <p:cNvSpPr txBox="1"/>
          <p:nvPr/>
        </p:nvSpPr>
        <p:spPr>
          <a:xfrm>
            <a:off x="2205262" y="574034"/>
            <a:ext cx="545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📈18. Order Count Trend by Date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7C30B9-32B9-CE34-51AF-6FBD06481F07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BE3C9-6974-6A79-84EF-ED21DC5A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62" y="1725104"/>
            <a:ext cx="601111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62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CA92-7F5A-2809-A9FF-913634DF9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08C4D-E2FE-2EBD-417F-F99C8D43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529FC-C1A2-0E64-1D15-D7EDEDE44C82}"/>
              </a:ext>
            </a:extLst>
          </p:cNvPr>
          <p:cNvSpPr txBox="1"/>
          <p:nvPr/>
        </p:nvSpPr>
        <p:spPr>
          <a:xfrm>
            <a:off x="8033748" y="574034"/>
            <a:ext cx="39059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Current Stock on Hand : </a:t>
            </a: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Inventory stands at 95,000 units across categories.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2️⃣Stock levels appear healthy, but alignment with sales trends is crucial.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A93ED-8EF8-68B7-43B5-E820F3397A78}"/>
              </a:ext>
            </a:extLst>
          </p:cNvPr>
          <p:cNvSpPr txBox="1"/>
          <p:nvPr/>
        </p:nvSpPr>
        <p:spPr>
          <a:xfrm>
            <a:off x="2205263" y="527868"/>
            <a:ext cx="3234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📦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19. Current Stock on Hand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E6FFEE-ABCE-3FB8-16C6-1FCEAFC63C21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1464E-5881-0A28-CCD2-F7BF19F8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67" y="527868"/>
            <a:ext cx="2133898" cy="1352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469D2-86D0-C20F-DF95-45474D8C5F57}"/>
              </a:ext>
            </a:extLst>
          </p:cNvPr>
          <p:cNvSpPr txBox="1"/>
          <p:nvPr/>
        </p:nvSpPr>
        <p:spPr>
          <a:xfrm>
            <a:off x="2205263" y="2678569"/>
            <a:ext cx="2790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🚨 20. Percentage of Damaged Stock Per Product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27EA3-8BCF-513C-8F27-4EA25F76C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43" y="2518553"/>
            <a:ext cx="3459637" cy="4145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F34493-5C5D-BC77-23A4-A2BA77CD3914}"/>
              </a:ext>
            </a:extLst>
          </p:cNvPr>
          <p:cNvSpPr txBox="1"/>
          <p:nvPr/>
        </p:nvSpPr>
        <p:spPr>
          <a:xfrm>
            <a:off x="8402965" y="3094067"/>
            <a:ext cx="39059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Percentage of Damaged Stock Per Product: </a:t>
            </a: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Bananas, Bread, and Cereal show damage rates above 60%.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2️⃣High perishability and poor packaging may be contributing factors.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3️⃣This leads to revenue loss and customer dissatisfaction.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0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C5FB2-C7AE-4BB8-7A75-F94B94AE6725}"/>
              </a:ext>
            </a:extLst>
          </p:cNvPr>
          <p:cNvSpPr txBox="1"/>
          <p:nvPr/>
        </p:nvSpPr>
        <p:spPr>
          <a:xfrm>
            <a:off x="2505173" y="527901"/>
            <a:ext cx="7181654" cy="520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Your Name: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Subhankar Sarkar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College Name: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Guru Nanak Institute of Technology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Department: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Master of Computer Applications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Semester: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IN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 Semester </a:t>
            </a:r>
          </a:p>
          <a:p>
            <a:endParaRPr lang="en-IN" dirty="0"/>
          </a:p>
          <a:p>
            <a:pPr algn="ctr">
              <a:lnSpc>
                <a:spcPct val="150000"/>
              </a:lnSpc>
            </a:pPr>
            <a:r>
              <a:rPr lang="en-I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🎓Internship Under Classroom</a:t>
            </a:r>
            <a:r>
              <a:rPr lang="en-IN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📞 Contact Us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📱 Phone: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8981838547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🌐 Website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https://classroomtech.in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🔗 LinkedIn: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https://www.linkedin.com/company/classroom-tech/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Duration: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3 months (April 1, 2025 – June 30, 2025)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7DA0F-4BA7-1E6F-2FAB-8C48CF81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60018B-FFBD-4FE9-9050-91C266BA3192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65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114F-1EA1-A914-5EA8-38CC5A790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23081-3F16-594D-8CE3-74807737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5B770-E99D-C903-116D-0086CA9E389E}"/>
              </a:ext>
            </a:extLst>
          </p:cNvPr>
          <p:cNvSpPr txBox="1"/>
          <p:nvPr/>
        </p:nvSpPr>
        <p:spPr>
          <a:xfrm>
            <a:off x="2460395" y="4791969"/>
            <a:ext cx="87857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Insights : </a:t>
            </a:r>
          </a:p>
          <a:p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Dairy &amp; Bread leads with ₹0.64 Cr, followed by Pharmacy and Fruits &amp; Vegetables.</a:t>
            </a:r>
          </a:p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2️⃣These categories are likely daily essentials, driving consistent revenue.</a:t>
            </a:r>
          </a:p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3️⃣Lower-performing categories may need promotional support or reassessment.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4D694-0892-663A-66AD-CF1A38265004}"/>
              </a:ext>
            </a:extLst>
          </p:cNvPr>
          <p:cNvSpPr txBox="1"/>
          <p:nvPr/>
        </p:nvSpPr>
        <p:spPr>
          <a:xfrm>
            <a:off x="2205262" y="57403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💰 21. Total Revenue by Product Category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86F5C-5F46-9268-E10A-DE1D9DC55284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F3C98-1209-4F77-193C-6892BD8C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62" y="1210673"/>
            <a:ext cx="890711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D3C1-C475-3D20-04B8-6C737655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21EF8-2154-1EA2-0E7D-6AA8783F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D211A-9C64-A836-64BB-5D37721505AF}"/>
              </a:ext>
            </a:extLst>
          </p:cNvPr>
          <p:cNvSpPr txBox="1"/>
          <p:nvPr/>
        </p:nvSpPr>
        <p:spPr>
          <a:xfrm>
            <a:off x="7662605" y="1223965"/>
            <a:ext cx="4205742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Mixed sentiments with ratings ranging from 1 to 5 across categories like “packaging issue” and “delayed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”Negative feedback is linked primarily to service and logistics.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Prioritize improvements in packaging and delivery speed to enhance customer satisfaction and reduce churn.</a:t>
            </a:r>
          </a:p>
          <a:p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293E3-7B46-4377-DF2D-B79A75F7993C}"/>
              </a:ext>
            </a:extLst>
          </p:cNvPr>
          <p:cNvSpPr txBox="1"/>
          <p:nvPr/>
        </p:nvSpPr>
        <p:spPr>
          <a:xfrm>
            <a:off x="2205262" y="574034"/>
            <a:ext cx="545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🗣️ 22. Feedback Details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5BDD2-C653-1FA6-4DC5-4651E69D36CC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0B42-3C08-AFE0-B8FD-3F3D8B48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62" y="1418174"/>
            <a:ext cx="490606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5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B4F8-BDAC-89BD-613E-2FD7A324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2DB2B-2F91-4643-B31F-E1739859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BEC14-956D-692B-CA29-1E01938912E2}"/>
              </a:ext>
            </a:extLst>
          </p:cNvPr>
          <p:cNvSpPr txBox="1"/>
          <p:nvPr/>
        </p:nvSpPr>
        <p:spPr>
          <a:xfrm>
            <a:off x="2348374" y="4532774"/>
            <a:ext cx="87857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Stock received shows consistent spikes from April 2023 to October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Indicates periodic restocking, likely aligned with demand cycles.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Forecasting appears stable, but upcoming demand patterns should be reassessed to prevent surplus or shortages.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67E69-4B14-DA58-8C41-A8FFF9181410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📦 23. Forecast for Future Stock Levels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AEB8A2-2C48-BC8C-1251-DB5DC21C79C2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A5CC5-D787-ABBA-22C9-BA659060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74" y="568965"/>
            <a:ext cx="8678486" cy="38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0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14B7B-C42A-75FB-A746-95C00B5B6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0168D-C2CB-944C-0D22-4C315EFB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CA300-EF9B-EE96-0511-A74F27CC7D0C}"/>
              </a:ext>
            </a:extLst>
          </p:cNvPr>
          <p:cNvSpPr txBox="1"/>
          <p:nvPr/>
        </p:nvSpPr>
        <p:spPr>
          <a:xfrm>
            <a:off x="6927314" y="1536569"/>
            <a:ext cx="420574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Total gross profit is ₹13.61 Cr, with Cat Food leading at ₹58.31 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Several products contribute modest profits, but essentials dominate.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Focus marketing and stock on high-profit items while reviewing margins on underperforming SKUs.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21C97-F537-BAAB-0570-061AE6D877B5}"/>
              </a:ext>
            </a:extLst>
          </p:cNvPr>
          <p:cNvSpPr txBox="1"/>
          <p:nvPr/>
        </p:nvSpPr>
        <p:spPr>
          <a:xfrm>
            <a:off x="2853232" y="498620"/>
            <a:ext cx="3566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💰 24. Product Gross Profit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0311F-6359-D21D-9722-7E22DA075ADA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F591C-7531-2008-7AF8-E8F2F085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057" r="503"/>
          <a:stretch>
            <a:fillRect/>
          </a:stretch>
        </p:blipFill>
        <p:spPr>
          <a:xfrm>
            <a:off x="2853232" y="1725104"/>
            <a:ext cx="3240075" cy="39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5303-650F-4D70-6EC0-CAB0D9B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E32CE-D861-772B-6E1A-8CCDE883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F9558-EBCD-F125-4C04-256EE2436EAE}"/>
              </a:ext>
            </a:extLst>
          </p:cNvPr>
          <p:cNvSpPr txBox="1"/>
          <p:nvPr/>
        </p:nvSpPr>
        <p:spPr>
          <a:xfrm>
            <a:off x="2348374" y="4532774"/>
            <a:ext cx="878578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Highest spike observed on December 7; orders fluctuate daily.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 volume shows unstable demand across the month.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Promote consistent customer engagement during low-activity periods to maintain order flow.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BD834-3D22-530F-0962-4FD6D30E2091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📈 25. Daily Order Count Trend (December)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4DEC4-44D1-125F-DC88-A1D0C5C8C016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86E7-66CA-614C-7F05-B83255B6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74" y="676415"/>
            <a:ext cx="6814480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A7FD-427D-DE25-B25C-388A4A094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41484-E6D1-CFCE-A7FD-F0F6D5CC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9EB53E-1445-AD27-19A0-D8386E3CA4AD}"/>
              </a:ext>
            </a:extLst>
          </p:cNvPr>
          <p:cNvSpPr txBox="1"/>
          <p:nvPr/>
        </p:nvSpPr>
        <p:spPr>
          <a:xfrm>
            <a:off x="6927314" y="1536569"/>
            <a:ext cx="4205742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Store ID 1002 leads in order volume, followed closely by 1010.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These locations are key revenue drivers in the network.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Prioritize high-volume stores for targeted campaigns and personalized services..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CCA22-00D0-B0DA-4833-049BB5FCB9E4}"/>
              </a:ext>
            </a:extLst>
          </p:cNvPr>
          <p:cNvSpPr txBox="1"/>
          <p:nvPr/>
        </p:nvSpPr>
        <p:spPr>
          <a:xfrm>
            <a:off x="2689819" y="498620"/>
            <a:ext cx="3566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🛒 26. Customers Orders by Store ID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59BEAB-03E2-1FB8-5F2B-7A432184A43E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58568-63A2-67CC-4ED7-E6D09D2B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53" y="1608277"/>
            <a:ext cx="338184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314F8-78F2-537E-7003-664A8F250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0AF6-6D05-B322-9A55-858DA5DA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01BF4-261A-DE39-92AB-D1940C744DC7}"/>
              </a:ext>
            </a:extLst>
          </p:cNvPr>
          <p:cNvSpPr txBox="1"/>
          <p:nvPr/>
        </p:nvSpPr>
        <p:spPr>
          <a:xfrm>
            <a:off x="2348374" y="4395787"/>
            <a:ext cx="87857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Products show monthly fluctuations with peaks in April, May, and August.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Consistent replenishment patterns suggest strategic alignment with seasonal or promotional cycles.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Refining inventory planning around peak months can prevent overstock or understock issues.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94D7B-66FC-B435-7AA6-9D1F898CA7FF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📦 27. Stock Received Over Time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86238-DBF8-61BE-0864-7B6878EA01B6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EA86-5EA1-741C-DAAF-EBAD4BA0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74" y="568964"/>
            <a:ext cx="8373644" cy="36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9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C51E6-B812-1F4E-C1C6-4EB2FB5B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EA6F3-A27A-1154-7340-681D9622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2C6C3-83CF-ED79-0C3D-1FA671E47C1E}"/>
              </a:ext>
            </a:extLst>
          </p:cNvPr>
          <p:cNvSpPr txBox="1"/>
          <p:nvPr/>
        </p:nvSpPr>
        <p:spPr>
          <a:xfrm>
            <a:off x="6927314" y="1536569"/>
            <a:ext cx="420574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Bread and Baby Wipes generate the highest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These are likely essentials with high consumer rotation.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Boost availability and marketing around top-selling products to maintain momentum.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0BC94-7E37-2030-C18B-2890EAC186F4}"/>
              </a:ext>
            </a:extLst>
          </p:cNvPr>
          <p:cNvSpPr txBox="1"/>
          <p:nvPr/>
        </p:nvSpPr>
        <p:spPr>
          <a:xfrm>
            <a:off x="2689819" y="582462"/>
            <a:ext cx="3566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💰 28. </a:t>
            </a:r>
            <a:r>
              <a:rPr lang="en-US" sz="2800" b="1" dirty="0"/>
              <a:t>Sales Revenue Breakdown by Item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83972-F513-5B6C-873C-5AACF7FB623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B8CA9-BDD0-F1F4-AAC4-684813FF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19" y="1771418"/>
            <a:ext cx="363905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8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BE3C-879F-22F8-EF61-8B6BACC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52C5A-8874-439A-5BA3-C9603A59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92B5F-7B29-F1B1-79AC-CE43A68D9A76}"/>
              </a:ext>
            </a:extLst>
          </p:cNvPr>
          <p:cNvSpPr txBox="1"/>
          <p:nvPr/>
        </p:nvSpPr>
        <p:spPr>
          <a:xfrm>
            <a:off x="2535809" y="4480628"/>
            <a:ext cx="878578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Orders span regions in Asia, North America, Europe, and Australia.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Strong global reach reflects a diverse customer base.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Optimize regional logistics and consider localized promotions to enhance engagement.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C9CE0-78F9-EA62-6550-7821344150D5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🌍 29. Order Count by 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Pincode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(Geo Map)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723B-FB00-24FE-7C72-D48898CC048B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F694E-FDD9-B20D-0B76-7641ECBE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5" t="-721"/>
          <a:stretch>
            <a:fillRect/>
          </a:stretch>
        </p:blipFill>
        <p:spPr>
          <a:xfrm>
            <a:off x="2535809" y="568964"/>
            <a:ext cx="7602027" cy="37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E3CDB-49AA-5CD7-30BC-1C66EE37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97F27-FE55-1959-DDB1-DD57FD8B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05DAB-0217-673C-0173-A3868562F923}"/>
              </a:ext>
            </a:extLst>
          </p:cNvPr>
          <p:cNvSpPr txBox="1"/>
          <p:nvPr/>
        </p:nvSpPr>
        <p:spPr>
          <a:xfrm>
            <a:off x="6927314" y="1536569"/>
            <a:ext cx="420574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Average discount across products is 28.23%.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Baby Food (50%) and Baby Wipes (45%) have the highest discounts.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High discounts may be used to drive volume or clear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Consider evaluating margin impact on heavily discounted items.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5E513-9BD5-81BC-9605-6A4A9DD77031}"/>
              </a:ext>
            </a:extLst>
          </p:cNvPr>
          <p:cNvSpPr txBox="1"/>
          <p:nvPr/>
        </p:nvSpPr>
        <p:spPr>
          <a:xfrm>
            <a:off x="2643912" y="425878"/>
            <a:ext cx="418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🏷️ 30. Discount Percentage Using Price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B223A3-D119-97F4-9817-DB0BA0743B8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B9E16-154B-735A-B89A-946C8D67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29" y="1536569"/>
            <a:ext cx="419158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7A353A-9719-4F60-658A-0D3D25D89709}"/>
              </a:ext>
            </a:extLst>
          </p:cNvPr>
          <p:cNvSpPr txBox="1"/>
          <p:nvPr/>
        </p:nvSpPr>
        <p:spPr>
          <a:xfrm>
            <a:off x="2356700" y="2399121"/>
            <a:ext cx="8823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Thanking my guide,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Mr. Satyaki Das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for their invaluable support and guidance throughout this project. I would also like to express my gratitude to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Classroom Tech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providing me with this opportunity and the necessary resources. Finally, I thank my family and friends for their constant encouragement.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CD892-B2CB-4041-121C-987411069AD6}"/>
              </a:ext>
            </a:extLst>
          </p:cNvPr>
          <p:cNvSpPr txBox="1"/>
          <p:nvPr/>
        </p:nvSpPr>
        <p:spPr>
          <a:xfrm>
            <a:off x="2356700" y="1371161"/>
            <a:ext cx="666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⭐Acknowledgement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8C582-6B7C-CFB4-37B9-0E66DD78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14D3BE-C6B7-1DE2-7F5D-7A50242A336B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1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CE4E-9E1F-3ED1-AF96-C0EA21CF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471F-3876-3039-EF70-469DC036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595CF-4DBB-F4C3-AB84-F67D725F9152}"/>
              </a:ext>
            </a:extLst>
          </p:cNvPr>
          <p:cNvSpPr txBox="1"/>
          <p:nvPr/>
        </p:nvSpPr>
        <p:spPr>
          <a:xfrm>
            <a:off x="2535809" y="4480628"/>
            <a:ext cx="87857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Total revenue is ₹49.72 L; Vitamins, Pet Treats, and Cough Syrup are top contributors.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Sundaram Inc and Gole-Doshi lead within the Pharmacy category.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Pharmacy and Pet categories are strong revenue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Focused promotions on these segments could boost overall sales..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F6A50-50ED-088B-E577-F18895FDA2F5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🌳 31. Decomposition Tree – Product Sales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EFD03-71F2-32DB-339C-A465DBA83FE6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4AED-C6AC-4071-7E6A-1F5F07D4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09" y="508144"/>
            <a:ext cx="7468642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24979-EA3E-861B-AA13-FDC8E9A92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6B462-BA10-BAC3-6246-8112DF7C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B5281-94D8-8593-30B7-749DD6CA830C}"/>
              </a:ext>
            </a:extLst>
          </p:cNvPr>
          <p:cNvSpPr txBox="1"/>
          <p:nvPr/>
        </p:nvSpPr>
        <p:spPr>
          <a:xfrm>
            <a:off x="6927314" y="1536569"/>
            <a:ext cx="420574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App Push Notification leads with 390% ROAS, followed by Category Promotion (363%).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All listed campaigns exceed 199% ROAS.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Digital campaigns are delivering strong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Scaling top-performing formats could maximize ad efficiency.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7233F-5924-4D88-FF47-D1B948C13DE7}"/>
              </a:ext>
            </a:extLst>
          </p:cNvPr>
          <p:cNvSpPr txBox="1"/>
          <p:nvPr/>
        </p:nvSpPr>
        <p:spPr>
          <a:xfrm>
            <a:off x="2643912" y="425878"/>
            <a:ext cx="4187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📣 32. Top Campaigns with Highest ROAS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BF07B-5DB4-4A4B-384D-3D492CE33487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8A885-C159-07D8-FE66-6B8B226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12" y="1513001"/>
            <a:ext cx="4086795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0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D424-18B3-BD82-C5D3-17F86BF9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F726B-F374-0030-B874-065924B8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1F58A-B5EA-E11A-2B22-7E5EEC6DB0A2}"/>
              </a:ext>
            </a:extLst>
          </p:cNvPr>
          <p:cNvSpPr txBox="1"/>
          <p:nvPr/>
        </p:nvSpPr>
        <p:spPr>
          <a:xfrm>
            <a:off x="2535809" y="4480628"/>
            <a:ext cx="878578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Orders peaked in Dec 2023 (74) and July 2024 (81), with fluctuations throughout.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Both inactive and new customers contribute to order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Seasonal trends and reactivation campaigns may influence spikes.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Targeted engagement can help smooth out monthly order dips.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B936C-3075-DD81-DF37-9869A73EDF0B}"/>
              </a:ext>
            </a:extLst>
          </p:cNvPr>
          <p:cNvSpPr txBox="1"/>
          <p:nvPr/>
        </p:nvSpPr>
        <p:spPr>
          <a:xfrm>
            <a:off x="2233542" y="45744"/>
            <a:ext cx="857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📈33. Order Trends by Customer Segment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80BA2-35E6-F08B-B473-051AC53C484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BD00-C836-0DB0-53E3-DCD9810D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09" y="586188"/>
            <a:ext cx="752580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DCC1-6981-05C0-2CEE-C20721A1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5EBF9-EB14-046A-0E16-B6CB7B2C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385D8-9B20-725A-AB6A-158EC44F0ECD}"/>
              </a:ext>
            </a:extLst>
          </p:cNvPr>
          <p:cNvSpPr txBox="1"/>
          <p:nvPr/>
        </p:nvSpPr>
        <p:spPr>
          <a:xfrm>
            <a:off x="7608683" y="1536569"/>
            <a:ext cx="420574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Average ratings range from 3.25 (Dairy &amp; Breakfast) to 3.36 (Fruits &amp; Vegetables).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All categories hover around the mid-3 range, indicating moderate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No category stands out as excellent or poor—suggests room for improvement across the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Focused quality improvements in Dairy &amp; Breakfast could lift overall perception.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466CA-9D92-069F-8FAE-FDFA97FC6B93}"/>
              </a:ext>
            </a:extLst>
          </p:cNvPr>
          <p:cNvSpPr txBox="1"/>
          <p:nvPr/>
        </p:nvSpPr>
        <p:spPr>
          <a:xfrm>
            <a:off x="2445949" y="480582"/>
            <a:ext cx="4605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⭐ 34. Product Category Ratings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8F348A-1852-B49F-E6D3-ECE12192E8DC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3358F-C7FA-9AAD-F0CD-7842372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950" y="1485629"/>
            <a:ext cx="522995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18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B0A2B-6919-28EE-F9E0-C8B13295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BCCB9-5478-1EF6-79A2-FAA36D2D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E6030-33CB-722C-A344-944D5849F278}"/>
              </a:ext>
            </a:extLst>
          </p:cNvPr>
          <p:cNvSpPr txBox="1"/>
          <p:nvPr/>
        </p:nvSpPr>
        <p:spPr>
          <a:xfrm>
            <a:off x="7986258" y="1476102"/>
            <a:ext cx="4205742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Baby Care products show a wide spread of ratings from 1 to 4 stars.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Most ratings cluster around 2 and 3 stars, indicating mixed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Negative sentiment (1–2 stars) may reflect issues with product quality or expectations.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Investigate specific complaints to improve trust in this sensitive category.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79457-2000-8816-385F-097BC04EC781}"/>
              </a:ext>
            </a:extLst>
          </p:cNvPr>
          <p:cNvSpPr txBox="1"/>
          <p:nvPr/>
        </p:nvSpPr>
        <p:spPr>
          <a:xfrm>
            <a:off x="2445949" y="480582"/>
            <a:ext cx="4605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👶 35. Rated Product by Category – Baby Care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910DAC-7CC0-EE52-1E9A-AF522EC084F2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8D507-A0CB-3990-C56F-A6F3CA79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71" y="1476102"/>
            <a:ext cx="553428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DE0C3-59A2-9988-04BD-EBDC6D8A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C4F39-8EAE-9819-C8E4-A8E43F73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90B63-CD20-7E02-FE20-1E80228C6B5F}"/>
              </a:ext>
            </a:extLst>
          </p:cNvPr>
          <p:cNvSpPr txBox="1"/>
          <p:nvPr/>
        </p:nvSpPr>
        <p:spPr>
          <a:xfrm>
            <a:off x="7986258" y="1476102"/>
            <a:ext cx="4205742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Baby Care products show a wide spread of ratings from 1 to 4 stars.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Most ratings cluster around 2 and 3 stars, indicating mixed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Negative sentiment (1–2 stars) may reflect issues with product quality or expectations.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Investigate specific complaints to improve trust in this sensitive category.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FDCD7-C04D-69BA-E679-B64E416110BD}"/>
              </a:ext>
            </a:extLst>
          </p:cNvPr>
          <p:cNvSpPr txBox="1"/>
          <p:nvPr/>
        </p:nvSpPr>
        <p:spPr>
          <a:xfrm>
            <a:off x="2445949" y="480582"/>
            <a:ext cx="4605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👶 36. Rated Product by Category – Baby Care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9F0A77-083A-168F-88FE-146FDF729F1B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4226-EB6D-A71A-5FC9-A75A68E7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71" y="1476102"/>
            <a:ext cx="553428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75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6F5F-BE24-6BBF-8926-5C433D1D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D3BEA-AC86-B85D-068E-409E7236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2351E-9C24-093B-1AC2-893155767B76}"/>
              </a:ext>
            </a:extLst>
          </p:cNvPr>
          <p:cNvSpPr txBox="1"/>
          <p:nvPr/>
        </p:nvSpPr>
        <p:spPr>
          <a:xfrm>
            <a:off x="8946038" y="1251480"/>
            <a:ext cx="324596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Insight:</a:t>
            </a:r>
          </a:p>
          <a:p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4-star ratings dominate (34.16%), followed by 5 stars (27.96%) and 3 stars (16.32%).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Only ~21% of ratings fall in the 1–2 star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Overall sentiment is positive, with over 60% of users rating 4 or 5 stars.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Maintaining consistency and addressing mid-tier feedback could push more users to 5 stars.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40FC1-F9D7-78BE-6DAE-F2711FD41076}"/>
              </a:ext>
            </a:extLst>
          </p:cNvPr>
          <p:cNvSpPr txBox="1"/>
          <p:nvPr/>
        </p:nvSpPr>
        <p:spPr>
          <a:xfrm>
            <a:off x="2074396" y="789478"/>
            <a:ext cx="592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📊 37.Overall Ratings Breakdown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83CEE-1DAB-3D80-75FB-B2724B8E9D2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CDB72-E8DD-6318-6970-3299C430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68"/>
          <a:stretch>
            <a:fillRect/>
          </a:stretch>
        </p:blipFill>
        <p:spPr>
          <a:xfrm>
            <a:off x="2074396" y="1557076"/>
            <a:ext cx="6805653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2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3642-4B9C-7C53-5250-C74FF707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EA10B-9306-9BD8-95A8-2425E371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A23B0-F6AD-E125-CD0E-ACD2D27172F5}"/>
              </a:ext>
            </a:extLst>
          </p:cNvPr>
          <p:cNvSpPr txBox="1"/>
          <p:nvPr/>
        </p:nvSpPr>
        <p:spPr>
          <a:xfrm>
            <a:off x="2432115" y="525616"/>
            <a:ext cx="865380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📦Key Findings :</a:t>
            </a:r>
          </a:p>
          <a:p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Robust Financial Health &amp; Customer Base: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Blinkit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demonstrates strong financial performance with substantial total revenue and customer lifetime value. The customer base is well-segmented, with a healthy mix of regular, premium, and new customers.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Seasonal Order Trends &amp; Geographic Hotspots: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Order volumes exhibit clear seasonal peaks (e.g., May, September), and demand is concentrated in specific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pincodes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within Asia. This highlights opportunities for optimized logistics and targeted marketing.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3️⃣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Top-Selling Products &amp; Categories: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"Pet Treats" and household essentials like "Toilet Cleaner" are top-selling products by quantity, while "Dairy &amp; Breakfast" is the leading revenue-generating category. This guides inventory and promotional strategies.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Effective Marketing Campaigns &amp; Conversion Opportunities: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"App Push Notifications" and "Category Promotions" show exceptionally high ROAS, indicating successful campaign strategies. However, the overall campaign conversion rate (0.9%) suggests room for optimizing the post-click user journey.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5️⃣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Inventory Management &amp; Quality Control Needs: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While current stock levels are healthy, high damaged stock percentages for certain perishable items (e.g., Bananas, Bread) point to a critical need for improved handling and storage protocols to reduce waste.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4429BA-1F13-C5CD-8585-4CE8356E72F5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039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F5BF-21EB-4727-F99E-C370B19D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AB0F0-9E87-AB72-96F5-9FE0FED8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CA842-623A-68B3-75C2-889622E62A30}"/>
              </a:ext>
            </a:extLst>
          </p:cNvPr>
          <p:cNvSpPr txBox="1"/>
          <p:nvPr/>
        </p:nvSpPr>
        <p:spPr>
          <a:xfrm>
            <a:off x="2375554" y="742433"/>
            <a:ext cx="86538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📌Conclusion</a:t>
            </a:r>
          </a:p>
          <a:p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1️⃣Learnings: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project provided invaluable experience in end-to-end data analysis using Power BI, from data cleaning and transformation to creating insightful visualizations and deriving actionable business intelligence. It deepened my understanding of e-commerce operations, customer behavior, and the critical role of data in strategic decision-making.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2️⃣Impact on Decision-Making: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analysis offers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Blinkit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clear, data-driven insights that can significantly aid in decision-making: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Optimizing Marketing Spend: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By identifying high-ROAS campaigns,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Blinkit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can reallocate budgets to maximize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Improving Inventory Management: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Insights into top-selling products, category revenue, and damaged stock percentages enable more efficient stocking and reduced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Enhancing Customer Experience: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customer segments, order patterns, and feedback details can lead to more personalized services and targeted improvements.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Strategic Expansion: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Geographic order data can guide decisions on where to expand operations or focus delivery network enhancements.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Operational Efficiency: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Analysis of delivery times and store performance can pinpoint areas for logistical improvements.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68AF1-3746-6E50-EB27-F3A0569E3160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6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93AF-3CF4-E895-5462-AD7D57B33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61E09-A033-A325-8CF8-8D297D73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35937-D2C2-ED0C-1C1B-5180D790CA2B}"/>
              </a:ext>
            </a:extLst>
          </p:cNvPr>
          <p:cNvSpPr txBox="1"/>
          <p:nvPr/>
        </p:nvSpPr>
        <p:spPr>
          <a:xfrm>
            <a:off x="2337847" y="1920783"/>
            <a:ext cx="8653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📑References</a:t>
            </a:r>
          </a:p>
          <a:p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1️⃣Dataset Source: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Kaggle -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https://www.kaggle.com/datasets/akxiit/blinkit-sales-dataset/data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2️⃣Tools Documentation: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Power BI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 Documentation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AFB1C-6834-7295-6CD5-3BF12627CEB4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85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6DD33DFB-FDFD-A879-3714-D20BC4A27AA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548967" y="1582340"/>
            <a:ext cx="596530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1️⃣Title Slide: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Page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2️⃣Acknowledgement: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Page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3️⃣Table of Contents: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Page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4️⃣Objective / Problem Statement: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Page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5️⃣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Dataset Overview: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Page 5-6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6️⃣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Tools Used: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Page 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7️⃣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Methodology: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Page 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8️⃣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Detailed Slide for Each Visualization: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Page 9-44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9️⃣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Findings: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Page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Conclusion: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Page 46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1️⃣1️⃣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References: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Page 47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1️⃣2️⃣ </a:t>
            </a:r>
            <a:r>
              <a:rPr lang="en-US" alt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Repository Link: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Page 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1️⃣3️⃣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Thank You!: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Page 49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2913F-BC35-2B4F-A84B-752D695750D4}"/>
              </a:ext>
            </a:extLst>
          </p:cNvPr>
          <p:cNvSpPr txBox="1"/>
          <p:nvPr/>
        </p:nvSpPr>
        <p:spPr>
          <a:xfrm>
            <a:off x="2548967" y="643223"/>
            <a:ext cx="4945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💻</a:t>
            </a:r>
            <a:r>
              <a:rPr lang="en-I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DD55F8-CFFD-7F84-0C8D-65321CAA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880188-D153-5BB1-A5A8-C82856EC162F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20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3F86-D557-CB96-1CB2-2BADF570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4B992-6C9E-8BF7-5F8A-09BD12CD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BD8828-2EA9-C546-0671-F76328612A8F}"/>
              </a:ext>
            </a:extLst>
          </p:cNvPr>
          <p:cNvSpPr txBox="1"/>
          <p:nvPr/>
        </p:nvSpPr>
        <p:spPr>
          <a:xfrm>
            <a:off x="2422688" y="2090465"/>
            <a:ext cx="86538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👨🏻‍💻GitHub Repository Link</a:t>
            </a:r>
          </a:p>
          <a:p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You can find the Power BI report, dataset, and all related project files at the following GitHub repository:</a:t>
            </a: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🔗 https://github.com/SubhankarSarkar01/Power_BI_Blinkit.git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3B00E-C346-FB02-0678-C8B307BB4AE4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68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CC82-8902-2B18-0507-8BA017C3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81284-F92D-C0D6-5E4C-23D24AF3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50159-F45E-7A73-1697-AE42EF2558D1}"/>
              </a:ext>
            </a:extLst>
          </p:cNvPr>
          <p:cNvSpPr txBox="1"/>
          <p:nvPr/>
        </p:nvSpPr>
        <p:spPr>
          <a:xfrm>
            <a:off x="4422741" y="2767280"/>
            <a:ext cx="38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Thank You!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60686-DEC3-980A-532E-68D388E769D4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8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35AB23-325E-86D0-27E5-7DB012657ECD}"/>
              </a:ext>
            </a:extLst>
          </p:cNvPr>
          <p:cNvSpPr txBox="1"/>
          <p:nvPr/>
        </p:nvSpPr>
        <p:spPr>
          <a:xfrm>
            <a:off x="452486" y="4308049"/>
            <a:ext cx="4996207" cy="378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D73DFCE-1DF1-689F-0B4C-2B5D7330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436" y="1401523"/>
            <a:ext cx="730891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1️⃣Goal of the Project: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primary goal of this project was to analyze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Blinkit's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sales data to derive actionable insights into customer behavior, product performance, delivery efficiency, and campaign effectiveness.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2️⃣Questions Addressed: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This analysis aimed to answer questions such as: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What are the overall revenue and customer lifetime value?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are customers segmented, and what is the distribution of these segments?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Which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pincodes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generate the most orders?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What are the most frequently ordered products and categories?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efficient is the delivery process, and what factors influence delivery time?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Which marketing campaigns are most effective in terms of revenue and ROAS?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CD34A-A66E-E339-A16B-DC8DAFE81C5A}"/>
              </a:ext>
            </a:extLst>
          </p:cNvPr>
          <p:cNvSpPr txBox="1"/>
          <p:nvPr/>
        </p:nvSpPr>
        <p:spPr>
          <a:xfrm>
            <a:off x="2602436" y="602114"/>
            <a:ext cx="600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💡Objective / Problem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EC716-4F94-30FC-A28A-30FFCACB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2CA457-3356-3F05-AE62-7A12DB65ADA3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8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F4F7DABA-716C-F983-40D8-B9352E782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194" y="1190345"/>
            <a:ext cx="864260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🗂️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 Name: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Blinkit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Sales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Source: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Kaggle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Description: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comprehensive dataset containing various aspects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Blinkit's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operations, including sales, customer information, product details, campaign performance, delivery metrics, and feedback.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A5792FE-B725-3569-F3BB-E71E507A6E8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30194" y="2559113"/>
            <a:ext cx="8936609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⌨️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Key Tables and Columns Used for Analysis: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Overall Metrics (KPIs):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Total Revenue, Total Customer Lifetime Value, Average Order Value, Total Campaign Revenue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 Details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18 (sample shown)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3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email)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Customer identification and contact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3️⃣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 Lifetime Value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 (sample shown)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4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Sum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avg_order_value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Total Customer Lifetime Value)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Analyzing customer value and spending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5D26B-26F4-2A5A-BBBB-76D67942B245}"/>
              </a:ext>
            </a:extLst>
          </p:cNvPr>
          <p:cNvSpPr txBox="1"/>
          <p:nvPr/>
        </p:nvSpPr>
        <p:spPr>
          <a:xfrm>
            <a:off x="2330194" y="36480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🗂️Dataset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CD503-0F63-61AD-3E79-DD6A830B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DFA9CD-9091-355D-A5C4-9E551647971A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42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76A6-8106-33A6-E2C8-A2ECA2FE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FFB087C-9225-2F6E-286C-0B4572726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237" y="418189"/>
            <a:ext cx="9492792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4️⃣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 Quantity Per Product Category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9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2 (category, Count of quantity)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Understanding product category performance by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5️⃣All Campaigns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 (sample shown)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4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campaign_id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campaign_name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Sum of spend, Sum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revenue_generated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Evaluating marketing campaign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6️⃣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Feedback Details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10 (sample shown)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5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feedback_id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sentiment,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feedback_category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rating)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Analyzing customer sentiment and feedback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7️⃣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Total Sales Revenue per Product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10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2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product_name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Total Sales Revenue per Product)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Tracking revenue generated by each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8️⃣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Customers Orders by Store ID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11 (sample shown)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3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store_id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Sum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order_total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Understanding order distribution across different stores.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9️⃣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Product Category Ratings Table: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Rows: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4 (sample shown)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Columns: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3 (category, Average Customer Rating Emoji, Rating)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Evaluating customer satisfaction with product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65882-FB1D-4A3A-0DA9-AF035EAE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70459-7E6D-2871-2495-75A39AEADB4B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77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8BEC65-D073-1D91-C9BB-62702956780C}"/>
              </a:ext>
            </a:extLst>
          </p:cNvPr>
          <p:cNvSpPr txBox="1"/>
          <p:nvPr/>
        </p:nvSpPr>
        <p:spPr>
          <a:xfrm>
            <a:off x="2413263" y="1725104"/>
            <a:ext cx="83238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1️⃣Power BI: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Utilized for data cleaning, transformation, and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Developed interactive dashboards and reports for insightful data visualization.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Enabled dynamic filtering and drill-down capabilities for deeper analysis.</a:t>
            </a:r>
          </a:p>
          <a:p>
            <a:pPr lvl="1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2️⃣GitHub for Repository Management:</a:t>
            </a:r>
          </a:p>
          <a:p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Used for version control of project files, including Power BI reports and documentation.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Facilitated collaboration and ensured tracking of all changes made during the analysis process.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9DC08-D53C-50F1-498C-EE04CA9B284E}"/>
              </a:ext>
            </a:extLst>
          </p:cNvPr>
          <p:cNvSpPr txBox="1"/>
          <p:nvPr/>
        </p:nvSpPr>
        <p:spPr>
          <a:xfrm>
            <a:off x="2413263" y="697145"/>
            <a:ext cx="5162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🛠️Tools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2E4FC-3168-08CB-B913-ABEED45B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" y="0"/>
            <a:ext cx="1895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EC0859-76C4-2E99-C555-09CAA6A3B7CE}"/>
              </a:ext>
            </a:extLst>
          </p:cNvPr>
          <p:cNvSpPr/>
          <p:nvPr/>
        </p:nvSpPr>
        <p:spPr>
          <a:xfrm>
            <a:off x="178969" y="1051088"/>
            <a:ext cx="1744099" cy="1348033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3927</Words>
  <Application>Microsoft Office PowerPoint</Application>
  <PresentationFormat>Widescreen</PresentationFormat>
  <Paragraphs>486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Subhankar Sarkar</dc:creator>
  <cp:lastModifiedBy>Subhankar Sarkar</cp:lastModifiedBy>
  <cp:revision>21</cp:revision>
  <dcterms:created xsi:type="dcterms:W3CDTF">2025-07-07T18:49:41Z</dcterms:created>
  <dcterms:modified xsi:type="dcterms:W3CDTF">2025-07-11T14:08:34Z</dcterms:modified>
</cp:coreProperties>
</file>